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4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7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6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1de4fce08_0_0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51de4fce08_0_0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69" name="Google Shape;169;g251de4fce08_0_0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518c2ffc37_2_67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2518c2ffc37_2_67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24" name="Google Shape;324;g2518c2ffc37_2_67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18c2ffc37_2_177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518c2ffc37_2_177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80" name="Google Shape;180;g2518c2ffc37_2_177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18c2ffc37_2_262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518c2ffc37_2_262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91" name="Google Shape;191;g2518c2ffc37_2_262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8c770684b_0_655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38c770684b_0_655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06" name="Google Shape;206;g138c770684b_0_655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8c770684b_0_858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38c770684b_0_858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27" name="Google Shape;227;g138c770684b_0_858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18c2ffc37_2_2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518c2ffc37_2_2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45" name="Google Shape;245;g2518c2ffc37_2_2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8c770684b_0_1176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138c770684b_0_1176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74" name="Google Shape;274;g138c770684b_0_1176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8c770684b_0_1483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138c770684b_0_1483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94" name="Google Shape;294;g138c770684b_0_1483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8c770684b_0_1499:notes"/>
          <p:cNvSpPr/>
          <p:nvPr>
            <p:ph idx="2" type="sldImg"/>
          </p:nvPr>
        </p:nvSpPr>
        <p:spPr>
          <a:xfrm>
            <a:off x="400128" y="686346"/>
            <a:ext cx="6057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138c770684b_0_1499:notes"/>
          <p:cNvSpPr txBox="1"/>
          <p:nvPr>
            <p:ph idx="1" type="body"/>
          </p:nvPr>
        </p:nvSpPr>
        <p:spPr>
          <a:xfrm>
            <a:off x="415636" y="4342699"/>
            <a:ext cx="60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500" lIns="89500" spcFirstLastPara="1" rIns="89500" wrap="square" tIns="89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11" name="Google Shape;311;g138c770684b_0_1499:notes"/>
          <p:cNvSpPr txBox="1"/>
          <p:nvPr>
            <p:ph idx="12" type="sldNum"/>
          </p:nvPr>
        </p:nvSpPr>
        <p:spPr>
          <a:xfrm>
            <a:off x="3884959" y="8685397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 12pt">
  <p:cSld name="Content - 2 columns 12p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563285" y="590550"/>
            <a:ext cx="7728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563285" y="1632025"/>
            <a:ext cx="37491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-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8638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563285" y="1187906"/>
            <a:ext cx="3749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3" type="body"/>
          </p:nvPr>
        </p:nvSpPr>
        <p:spPr>
          <a:xfrm>
            <a:off x="4800162" y="1631950"/>
            <a:ext cx="37491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-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8638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4" type="body"/>
          </p:nvPr>
        </p:nvSpPr>
        <p:spPr>
          <a:xfrm>
            <a:off x="4800162" y="1187831"/>
            <a:ext cx="3749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561755" y="638508"/>
            <a:ext cx="7728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561755" y="638508"/>
            <a:ext cx="7728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idx="2" type="sldNum"/>
          </p:nvPr>
        </p:nvSpPr>
        <p:spPr>
          <a:xfrm>
            <a:off x="8551884" y="433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only + logo">
  <p:cSld name="Black only + logo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8739915" y="93259"/>
            <a:ext cx="445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28" y="65962"/>
            <a:ext cx="1399538" cy="47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only + logo">
  <p:cSld name="White only + log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24pt">
  <p:cSld name="1_Title and Content 24p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098315" y="1184092"/>
            <a:ext cx="75063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685800" y="438150"/>
            <a:ext cx="75063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692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/>
        </p:nvSpPr>
        <p:spPr>
          <a:xfrm>
            <a:off x="73143" y="4838775"/>
            <a:ext cx="2128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L-black-logo-trademark-rgb.png"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78" y="38480"/>
            <a:ext cx="1254022" cy="40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396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975" y="179350"/>
            <a:ext cx="718975" cy="2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5" name="Google Shape;125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6" name="Google Shape;126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 12pt">
  <p:cSld name="Content - 2 columns 12p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>
            <p:ph type="title"/>
          </p:nvPr>
        </p:nvSpPr>
        <p:spPr>
          <a:xfrm>
            <a:off x="563285" y="590550"/>
            <a:ext cx="7728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3" name="Google Shape;143;p31"/>
          <p:cNvSpPr txBox="1"/>
          <p:nvPr>
            <p:ph idx="1" type="body"/>
          </p:nvPr>
        </p:nvSpPr>
        <p:spPr>
          <a:xfrm>
            <a:off x="563285" y="1632025"/>
            <a:ext cx="37491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-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8638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1"/>
          <p:cNvSpPr txBox="1"/>
          <p:nvPr>
            <p:ph idx="2" type="body"/>
          </p:nvPr>
        </p:nvSpPr>
        <p:spPr>
          <a:xfrm>
            <a:off x="563285" y="1187906"/>
            <a:ext cx="3749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31"/>
          <p:cNvSpPr txBox="1"/>
          <p:nvPr>
            <p:ph idx="3" type="body"/>
          </p:nvPr>
        </p:nvSpPr>
        <p:spPr>
          <a:xfrm>
            <a:off x="4800162" y="1631950"/>
            <a:ext cx="37491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Char char="-"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8638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1"/>
          <p:cNvSpPr txBox="1"/>
          <p:nvPr>
            <p:ph idx="4" type="body"/>
          </p:nvPr>
        </p:nvSpPr>
        <p:spPr>
          <a:xfrm>
            <a:off x="4800162" y="1187831"/>
            <a:ext cx="3749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561755" y="638508"/>
            <a:ext cx="7728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50" name="Google Shape;15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type="title"/>
          </p:nvPr>
        </p:nvSpPr>
        <p:spPr>
          <a:xfrm>
            <a:off x="561755" y="638508"/>
            <a:ext cx="7728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3" name="Google Shape;15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33"/>
          <p:cNvSpPr txBox="1"/>
          <p:nvPr>
            <p:ph idx="2" type="sldNum"/>
          </p:nvPr>
        </p:nvSpPr>
        <p:spPr>
          <a:xfrm>
            <a:off x="8551884" y="433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only + logo">
  <p:cSld name="Black only + logo"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/>
        </p:nvSpPr>
        <p:spPr>
          <a:xfrm>
            <a:off x="8739915" y="93259"/>
            <a:ext cx="445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Helvetica Neue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Google Shape;15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28" y="65962"/>
            <a:ext cx="1399538" cy="47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only + logo">
  <p:cSld name="White only + logo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24pt">
  <p:cSld name="1_Title and Content 24p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/>
          <p:nvPr>
            <p:ph idx="1" type="body"/>
          </p:nvPr>
        </p:nvSpPr>
        <p:spPr>
          <a:xfrm>
            <a:off x="1098315" y="1184092"/>
            <a:ext cx="75063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6"/>
          <p:cNvSpPr txBox="1"/>
          <p:nvPr>
            <p:ph idx="2" type="body"/>
          </p:nvPr>
        </p:nvSpPr>
        <p:spPr>
          <a:xfrm>
            <a:off x="685800" y="438150"/>
            <a:ext cx="75063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692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6"/>
          <p:cNvSpPr txBox="1"/>
          <p:nvPr/>
        </p:nvSpPr>
        <p:spPr>
          <a:xfrm>
            <a:off x="73143" y="4838775"/>
            <a:ext cx="2128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L-black-logo-trademark-rgb.png" id="165" name="Google Shape;16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78" y="38480"/>
            <a:ext cx="1254022" cy="40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98" y="66988"/>
            <a:ext cx="1418475" cy="47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3.jpg"/><Relationship Id="rId4" Type="http://schemas.openxmlformats.org/officeDocument/2006/relationships/image" Target="../media/image3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61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globallogic.com/hr/careers/?utm_source=recruiters&amp;utm_medium=referral&amp;utm_campaign=benefit-kit-ppt" TargetMode="External"/><Relationship Id="rId4" Type="http://schemas.openxmlformats.org/officeDocument/2006/relationships/hyperlink" Target="https://www.globallogic.com/hr/?utm_source=recruiters&amp;utm_medium=referral&amp;utm_campaign=benefit-kit-ppt" TargetMode="External"/><Relationship Id="rId9" Type="http://schemas.openxmlformats.org/officeDocument/2006/relationships/image" Target="../media/image50.png"/><Relationship Id="rId5" Type="http://schemas.openxmlformats.org/officeDocument/2006/relationships/hyperlink" Target="https://www.facebook.com/GlobalLogicCroatia/" TargetMode="External"/><Relationship Id="rId6" Type="http://schemas.openxmlformats.org/officeDocument/2006/relationships/hyperlink" Target="https://www.linkedin.com/company/globallogic-croatia/" TargetMode="External"/><Relationship Id="rId7" Type="http://schemas.openxmlformats.org/officeDocument/2006/relationships/hyperlink" Target="https://www.youtube.com/channel/UC67tqFoI2xdZJmOPpPSOSGg" TargetMode="External"/><Relationship Id="rId8" Type="http://schemas.openxmlformats.org/officeDocument/2006/relationships/image" Target="../media/image6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32.png"/><Relationship Id="rId6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jpg"/><Relationship Id="rId4" Type="http://schemas.openxmlformats.org/officeDocument/2006/relationships/image" Target="../media/image35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9.png"/><Relationship Id="rId13" Type="http://schemas.openxmlformats.org/officeDocument/2006/relationships/image" Target="../media/image44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6.png"/><Relationship Id="rId5" Type="http://schemas.openxmlformats.org/officeDocument/2006/relationships/image" Target="../media/image18.png"/><Relationship Id="rId6" Type="http://schemas.openxmlformats.org/officeDocument/2006/relationships/image" Target="../media/image33.png"/><Relationship Id="rId7" Type="http://schemas.openxmlformats.org/officeDocument/2006/relationships/image" Target="../media/image37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40.png"/><Relationship Id="rId5" Type="http://schemas.openxmlformats.org/officeDocument/2006/relationships/image" Target="../media/image47.png"/><Relationship Id="rId6" Type="http://schemas.openxmlformats.org/officeDocument/2006/relationships/image" Target="../media/image41.png"/><Relationship Id="rId7" Type="http://schemas.openxmlformats.org/officeDocument/2006/relationships/image" Target="../media/image45.png"/><Relationship Id="rId8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Relationship Id="rId4" Type="http://schemas.openxmlformats.org/officeDocument/2006/relationships/image" Target="../media/image60.jpg"/><Relationship Id="rId9" Type="http://schemas.openxmlformats.org/officeDocument/2006/relationships/image" Target="../media/image58.jpg"/><Relationship Id="rId5" Type="http://schemas.openxmlformats.org/officeDocument/2006/relationships/image" Target="../media/image54.jpg"/><Relationship Id="rId6" Type="http://schemas.openxmlformats.org/officeDocument/2006/relationships/image" Target="../media/image51.jpg"/><Relationship Id="rId7" Type="http://schemas.openxmlformats.org/officeDocument/2006/relationships/image" Target="../media/image52.jpg"/><Relationship Id="rId8" Type="http://schemas.openxmlformats.org/officeDocument/2006/relationships/image" Target="../media/image4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ogle.com/maps/place/GlobalLogic/@45.802324,16.0095342,17z/data=!3m1!4b1!4m5!3m4!1s0x4765d6372b0186a3:0x419962cab682cba3!8m2!3d45.8023203!4d16.0117229" TargetMode="External"/><Relationship Id="rId4" Type="http://schemas.openxmlformats.org/officeDocument/2006/relationships/image" Target="../media/image59.jpg"/><Relationship Id="rId5" Type="http://schemas.openxmlformats.org/officeDocument/2006/relationships/image" Target="../media/image55.jpg"/><Relationship Id="rId6" Type="http://schemas.openxmlformats.org/officeDocument/2006/relationships/image" Target="../media/image57.jpg"/><Relationship Id="rId7" Type="http://schemas.openxmlformats.org/officeDocument/2006/relationships/image" Target="../media/image5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7"/>
          <p:cNvPicPr preferRelativeResize="0"/>
          <p:nvPr/>
        </p:nvPicPr>
        <p:blipFill rotWithShape="1">
          <a:blip r:embed="rId3">
            <a:alphaModFix/>
          </a:blip>
          <a:srcRect b="9603" l="8600" r="0" t="14598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67044"/>
            <a:ext cx="9144000" cy="2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75" y="4452950"/>
            <a:ext cx="1235975" cy="6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7"/>
          <p:cNvSpPr txBox="1"/>
          <p:nvPr/>
        </p:nvSpPr>
        <p:spPr>
          <a:xfrm>
            <a:off x="133375" y="3324575"/>
            <a:ext cx="6845700" cy="5106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18000" lIns="7315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GlobalLogic We Care about people</a:t>
            </a:r>
            <a:endParaRPr sz="13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133375" y="3942350"/>
            <a:ext cx="6845700" cy="5106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18000" lIns="7315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Join us in Croatia to see it for yourself!</a:t>
            </a:r>
            <a:endParaRPr sz="3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6">
            <a:alphaModFix/>
          </a:blip>
          <a:srcRect b="15526" l="0" r="0" t="0"/>
          <a:stretch/>
        </p:blipFill>
        <p:spPr>
          <a:xfrm>
            <a:off x="0" y="0"/>
            <a:ext cx="7188076" cy="31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>
            <a:hlinkClick r:id="rId3"/>
          </p:cNvPr>
          <p:cNvSpPr txBox="1"/>
          <p:nvPr/>
        </p:nvSpPr>
        <p:spPr>
          <a:xfrm>
            <a:off x="5491025" y="4294725"/>
            <a:ext cx="2601900" cy="502800"/>
          </a:xfrm>
          <a:prstGeom prst="rect">
            <a:avLst/>
          </a:prstGeom>
          <a:solidFill>
            <a:srgbClr val="F37037"/>
          </a:solidFill>
          <a:ln>
            <a:noFill/>
          </a:ln>
          <a:effectLst>
            <a:outerShdw blurRad="42863" rotWithShape="0" algn="bl" dir="5400000" dist="19050">
              <a:srgbClr val="000000">
                <a:alpha val="22000"/>
              </a:srgbClr>
            </a:outerShdw>
          </a:effectLst>
        </p:spPr>
        <p:txBody>
          <a:bodyPr anchorCtr="0" anchor="ctr" bIns="91425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b="1" lang="en" sz="17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here and join us!</a:t>
            </a:r>
            <a:endParaRPr b="1" sz="1700" u="sng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657475" y="1779975"/>
            <a:ext cx="39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703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globallogic.com/hr/</a:t>
            </a:r>
            <a:endParaRPr u="sng">
              <a:solidFill>
                <a:srgbClr val="F370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46"/>
          <p:cNvSpPr txBox="1"/>
          <p:nvPr/>
        </p:nvSpPr>
        <p:spPr>
          <a:xfrm>
            <a:off x="657475" y="2386825"/>
            <a:ext cx="39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703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facebook.com/GlobalLogicCroatia/</a:t>
            </a:r>
            <a:endParaRPr u="sng">
              <a:solidFill>
                <a:srgbClr val="F370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46"/>
          <p:cNvSpPr txBox="1"/>
          <p:nvPr/>
        </p:nvSpPr>
        <p:spPr>
          <a:xfrm>
            <a:off x="657475" y="2914725"/>
            <a:ext cx="39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7037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linkedin.com/company/globallogic-croatia/</a:t>
            </a:r>
            <a:endParaRPr u="sng">
              <a:solidFill>
                <a:srgbClr val="F370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46"/>
          <p:cNvSpPr txBox="1"/>
          <p:nvPr/>
        </p:nvSpPr>
        <p:spPr>
          <a:xfrm>
            <a:off x="657475" y="3521575"/>
            <a:ext cx="39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7037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Youtube.com: GlobalLogic Croatia</a:t>
            </a:r>
            <a:endParaRPr u="sng">
              <a:solidFill>
                <a:srgbClr val="F370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1" name="Google Shape;331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406" y="2450551"/>
            <a:ext cx="271079" cy="27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7406" y="2978451"/>
            <a:ext cx="271079" cy="27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7406" y="1843701"/>
            <a:ext cx="271079" cy="27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7406" y="3585301"/>
            <a:ext cx="271079" cy="27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06900" y="1249275"/>
            <a:ext cx="2954348" cy="295434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6"/>
          <p:cNvSpPr txBox="1"/>
          <p:nvPr/>
        </p:nvSpPr>
        <p:spPr>
          <a:xfrm>
            <a:off x="0" y="590550"/>
            <a:ext cx="4572000" cy="5589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116900" y="623700"/>
            <a:ext cx="363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Let's get connected!</a:t>
            </a:r>
            <a:endParaRPr/>
          </a:p>
        </p:txBody>
      </p:sp>
      <p:sp>
        <p:nvSpPr>
          <p:cNvPr id="338" name="Google Shape;338;p46"/>
          <p:cNvSpPr txBox="1"/>
          <p:nvPr/>
        </p:nvSpPr>
        <p:spPr>
          <a:xfrm>
            <a:off x="4994925" y="590550"/>
            <a:ext cx="34689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1" lang="en" sz="16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will help you build </a:t>
            </a:r>
            <a:endParaRPr b="1" sz="1600">
              <a:solidFill>
                <a:srgbClr val="F370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1" lang="en" sz="16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 exceptional career.</a:t>
            </a:r>
            <a:endParaRPr b="1">
              <a:solidFill>
                <a:srgbClr val="F370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/>
          <p:nvPr/>
        </p:nvSpPr>
        <p:spPr>
          <a:xfrm>
            <a:off x="7059925" y="1402550"/>
            <a:ext cx="20295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Engineers </a:t>
            </a: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20+</a:t>
            </a: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countries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releases per year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 clients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label customer labs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engineering centers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Sales offices </a:t>
            </a:r>
            <a:b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(HQ in Silicon Valley)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studios</a:t>
            </a:r>
            <a:endParaRPr/>
          </a:p>
        </p:txBody>
      </p:sp>
      <p:sp>
        <p:nvSpPr>
          <p:cNvPr id="183" name="Google Shape;183;p38"/>
          <p:cNvSpPr/>
          <p:nvPr/>
        </p:nvSpPr>
        <p:spPr>
          <a:xfrm>
            <a:off x="5642723" y="1414943"/>
            <a:ext cx="1324800" cy="3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2000</a:t>
            </a:r>
            <a:endParaRPr b="1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,000</a:t>
            </a: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b="1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1,800+</a:t>
            </a:r>
            <a:endParaRPr b="1"/>
          </a:p>
          <a:p>
            <a:pPr indent="0" lvl="0" marL="0" marR="0" rtl="0" algn="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5</a:t>
            </a: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00+</a:t>
            </a:r>
            <a:endParaRPr b="1"/>
          </a:p>
          <a:p>
            <a:pPr indent="0" lvl="0" marL="0" marR="0" rtl="0" algn="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70+</a:t>
            </a:r>
            <a:endParaRPr b="1"/>
          </a:p>
          <a:p>
            <a:pPr indent="0" lvl="0" marL="0" marR="0" rtl="0" algn="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b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/>
          </a:p>
          <a:p>
            <a:pPr indent="0" lvl="0" marL="0" marR="0" rtl="0" algn="r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9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9000"/>
              </a:lnSpc>
              <a:spcBef>
                <a:spcPts val="170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Helvetica Neue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F37037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4" name="Google Shape;184;p38"/>
          <p:cNvCxnSpPr/>
          <p:nvPr/>
        </p:nvCxnSpPr>
        <p:spPr>
          <a:xfrm>
            <a:off x="7010957" y="1462033"/>
            <a:ext cx="0" cy="3300600"/>
          </a:xfrm>
          <a:prstGeom prst="straightConnector1">
            <a:avLst/>
          </a:prstGeom>
          <a:noFill/>
          <a:ln cap="flat" cmpd="sng" w="19050">
            <a:solidFill>
              <a:srgbClr val="F3703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5" name="Google Shape;1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0" y="1431938"/>
            <a:ext cx="6179794" cy="3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 txBox="1"/>
          <p:nvPr/>
        </p:nvSpPr>
        <p:spPr>
          <a:xfrm>
            <a:off x="0" y="590550"/>
            <a:ext cx="9144000" cy="5589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38"/>
          <p:cNvSpPr txBox="1"/>
          <p:nvPr/>
        </p:nvSpPr>
        <p:spPr>
          <a:xfrm>
            <a:off x="116900" y="623700"/>
            <a:ext cx="902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GlobalLogic is a place for innovators, visioners and out-of-the-box thinkers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39"/>
          <p:cNvCxnSpPr/>
          <p:nvPr/>
        </p:nvCxnSpPr>
        <p:spPr>
          <a:xfrm>
            <a:off x="5520607" y="1321183"/>
            <a:ext cx="0" cy="3300600"/>
          </a:xfrm>
          <a:prstGeom prst="straightConnector1">
            <a:avLst/>
          </a:prstGeom>
          <a:noFill/>
          <a:ln cap="flat" cmpd="sng" w="19050">
            <a:solidFill>
              <a:srgbClr val="F370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39"/>
          <p:cNvSpPr/>
          <p:nvPr/>
        </p:nvSpPr>
        <p:spPr>
          <a:xfrm>
            <a:off x="6888650" y="1722625"/>
            <a:ext cx="20295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"/>
              <a:buFont typeface="Helvetica Neue"/>
              <a:buNone/>
            </a:pPr>
            <a:r>
              <a:rPr b="1" lang="en">
                <a:solidFill>
                  <a:srgbClr val="F370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160+</a:t>
            </a:r>
            <a:endParaRPr>
              <a:solidFill>
                <a:srgbClr val="F370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Professionals</a:t>
            </a:r>
            <a:endParaRPr/>
          </a:p>
        </p:txBody>
      </p:sp>
      <p:sp>
        <p:nvSpPr>
          <p:cNvPr id="195" name="Google Shape;195;p39"/>
          <p:cNvSpPr/>
          <p:nvPr/>
        </p:nvSpPr>
        <p:spPr>
          <a:xfrm>
            <a:off x="6888650" y="2611438"/>
            <a:ext cx="20295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"/>
              <a:buFont typeface="Helvetica Neue"/>
              <a:buNone/>
            </a:pPr>
            <a:r>
              <a:rPr b="1" lang="en">
                <a:solidFill>
                  <a:srgbClr val="F370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38</a:t>
            </a:r>
            <a:endParaRPr>
              <a:solidFill>
                <a:srgbClr val="F370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Projects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/>
          </a:p>
        </p:txBody>
      </p:sp>
      <p:sp>
        <p:nvSpPr>
          <p:cNvPr id="196" name="Google Shape;196;p39"/>
          <p:cNvSpPr/>
          <p:nvPr/>
        </p:nvSpPr>
        <p:spPr>
          <a:xfrm>
            <a:off x="6888650" y="3500238"/>
            <a:ext cx="20295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"/>
              <a:buFont typeface="Helvetica Neue"/>
              <a:buNone/>
            </a:pPr>
            <a:r>
              <a:rPr b="1" lang="en">
                <a:solidFill>
                  <a:srgbClr val="F370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</a:t>
            </a:r>
            <a:endParaRPr>
              <a:solidFill>
                <a:srgbClr val="F370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Сlients</a:t>
            </a:r>
            <a:endParaRPr/>
          </a:p>
        </p:txBody>
      </p:sp>
      <p:pic>
        <p:nvPicPr>
          <p:cNvPr id="197" name="Google Shape;1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50" y="1139425"/>
            <a:ext cx="3912350" cy="38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9"/>
          <p:cNvSpPr txBox="1"/>
          <p:nvPr/>
        </p:nvSpPr>
        <p:spPr>
          <a:xfrm>
            <a:off x="0" y="590550"/>
            <a:ext cx="9144000" cy="5589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39"/>
          <p:cNvSpPr txBox="1"/>
          <p:nvPr/>
        </p:nvSpPr>
        <p:spPr>
          <a:xfrm>
            <a:off x="116900" y="623700"/>
            <a:ext cx="902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​​GlobalLogic in Croatia: Key Facts</a:t>
            </a:r>
            <a:endParaRPr/>
          </a:p>
        </p:txBody>
      </p:sp>
      <p:pic>
        <p:nvPicPr>
          <p:cNvPr id="200" name="Google Shape;2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0150" y="1639063"/>
            <a:ext cx="632125" cy="6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0150" y="2527875"/>
            <a:ext cx="632125" cy="6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0150" y="3416675"/>
            <a:ext cx="632125" cy="6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/>
        </p:nvSpPr>
        <p:spPr>
          <a:xfrm>
            <a:off x="0" y="590550"/>
            <a:ext cx="9144000" cy="5589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40"/>
          <p:cNvSpPr txBox="1"/>
          <p:nvPr/>
        </p:nvSpPr>
        <p:spPr>
          <a:xfrm>
            <a:off x="116900" y="623700"/>
            <a:ext cx="902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GlobalLogic helps our specialists develop and be truly happy!</a:t>
            </a:r>
            <a:endParaRPr/>
          </a:p>
        </p:txBody>
      </p:sp>
      <p:sp>
        <p:nvSpPr>
          <p:cNvPr id="210" name="Google Shape;210;p40"/>
          <p:cNvSpPr txBox="1"/>
          <p:nvPr/>
        </p:nvSpPr>
        <p:spPr>
          <a:xfrm>
            <a:off x="509763" y="2207600"/>
            <a:ext cx="136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Helvetica Neue"/>
                <a:ea typeface="Helvetica Neue"/>
                <a:cs typeface="Helvetica Neue"/>
                <a:sym typeface="Helvetica Neue"/>
              </a:rPr>
              <a:t>Support in the relocation process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40"/>
          <p:cNvSpPr txBox="1"/>
          <p:nvPr/>
        </p:nvSpPr>
        <p:spPr>
          <a:xfrm>
            <a:off x="2498760" y="2207588"/>
            <a:ext cx="206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Comfortable offices and relaxation zones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40"/>
          <p:cNvSpPr txBox="1"/>
          <p:nvPr/>
        </p:nvSpPr>
        <p:spPr>
          <a:xfrm>
            <a:off x="4940928" y="2207588"/>
            <a:ext cx="206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Openness and friendly atmosphere</a:t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40"/>
          <p:cNvSpPr txBox="1"/>
          <p:nvPr/>
        </p:nvSpPr>
        <p:spPr>
          <a:xfrm>
            <a:off x="7366302" y="2207588"/>
            <a:ext cx="131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 projects</a:t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40"/>
          <p:cNvSpPr txBox="1"/>
          <p:nvPr/>
        </p:nvSpPr>
        <p:spPr>
          <a:xfrm>
            <a:off x="5791275" y="3466725"/>
            <a:ext cx="206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Work-life balance and flexible working hours</a:t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40"/>
          <p:cNvSpPr txBox="1"/>
          <p:nvPr/>
        </p:nvSpPr>
        <p:spPr>
          <a:xfrm>
            <a:off x="3392488" y="3493250"/>
            <a:ext cx="206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Innovative and development projects</a:t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40"/>
          <p:cNvSpPr txBox="1"/>
          <p:nvPr/>
        </p:nvSpPr>
        <p:spPr>
          <a:xfrm>
            <a:off x="983313" y="3466750"/>
            <a:ext cx="222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Possibility to work from home or from office according to your preferences</a:t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457" y="1693205"/>
            <a:ext cx="615049" cy="61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411" y="1600403"/>
            <a:ext cx="800920" cy="7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3051" y="1693206"/>
            <a:ext cx="615049" cy="61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4387" y="2851076"/>
            <a:ext cx="693750" cy="6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0161" y="2871375"/>
            <a:ext cx="653090" cy="6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0046" y="2871378"/>
            <a:ext cx="653100" cy="65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7225" y="1688325"/>
            <a:ext cx="653100" cy="6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/>
        </p:nvSpPr>
        <p:spPr>
          <a:xfrm>
            <a:off x="168750" y="2163450"/>
            <a:ext cx="209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latin typeface="Helvetica Neue"/>
                <a:ea typeface="Helvetica Neue"/>
                <a:cs typeface="Helvetica Neue"/>
                <a:sym typeface="Helvetica Neue"/>
              </a:rPr>
              <a:t>In a private polyclinic</a:t>
            </a:r>
            <a:r>
              <a:rPr lang="en" sz="11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41"/>
          <p:cNvSpPr txBox="1"/>
          <p:nvPr/>
        </p:nvSpPr>
        <p:spPr>
          <a:xfrm>
            <a:off x="81800" y="1731050"/>
            <a:ext cx="234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Annual examination</a:t>
            </a:r>
            <a:endParaRPr b="1" sz="11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41"/>
          <p:cNvSpPr txBox="1"/>
          <p:nvPr/>
        </p:nvSpPr>
        <p:spPr>
          <a:xfrm>
            <a:off x="2387353" y="1722100"/>
            <a:ext cx="2345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Insurance covered during business trips</a:t>
            </a:r>
            <a:endParaRPr b="1" sz="11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41"/>
          <p:cNvSpPr txBox="1"/>
          <p:nvPr/>
        </p:nvSpPr>
        <p:spPr>
          <a:xfrm>
            <a:off x="4660516" y="1731050"/>
            <a:ext cx="234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Multisport Cards</a:t>
            </a:r>
            <a:endParaRPr b="1" sz="11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6760950" y="1731050"/>
            <a:ext cx="2345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Co-financing for meals</a:t>
            </a:r>
            <a:endParaRPr b="1" sz="11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Rent subsidies</a:t>
            </a:r>
            <a:endParaRPr b="1" sz="11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41"/>
          <p:cNvPicPr preferRelativeResize="0"/>
          <p:nvPr/>
        </p:nvPicPr>
        <p:blipFill rotWithShape="1">
          <a:blip r:embed="rId3">
            <a:alphaModFix/>
          </a:blip>
          <a:srcRect b="0" l="0" r="0" t="22172"/>
          <a:stretch/>
        </p:blipFill>
        <p:spPr>
          <a:xfrm>
            <a:off x="168750" y="2590450"/>
            <a:ext cx="8668227" cy="2355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1"/>
          <p:cNvSpPr txBox="1"/>
          <p:nvPr/>
        </p:nvSpPr>
        <p:spPr>
          <a:xfrm>
            <a:off x="6887250" y="2163450"/>
            <a:ext cx="209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</a:t>
            </a:r>
            <a:r>
              <a:rPr b="1" lang="en" sz="11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subtenancy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550" y="1131900"/>
            <a:ext cx="651601" cy="65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7912" y="1131900"/>
            <a:ext cx="651601" cy="65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8166" y="1132850"/>
            <a:ext cx="650675" cy="6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9650" y="1131900"/>
            <a:ext cx="651601" cy="65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 txBox="1"/>
          <p:nvPr/>
        </p:nvSpPr>
        <p:spPr>
          <a:xfrm>
            <a:off x="0" y="590550"/>
            <a:ext cx="9144000" cy="5589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116900" y="623700"/>
            <a:ext cx="902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 services and Wellbeing support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/>
        </p:nvSpPr>
        <p:spPr>
          <a:xfrm>
            <a:off x="769750" y="1725400"/>
            <a:ext cx="131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</a:t>
            </a:r>
            <a:endParaRPr sz="10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Learning Courses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42"/>
          <p:cNvSpPr txBox="1"/>
          <p:nvPr/>
        </p:nvSpPr>
        <p:spPr>
          <a:xfrm>
            <a:off x="2622425" y="1725400"/>
            <a:ext cx="191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sharing</a:t>
            </a:r>
            <a:endParaRPr sz="10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Via Meetups and internal communities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42"/>
          <p:cNvSpPr txBox="1"/>
          <p:nvPr/>
        </p:nvSpPr>
        <p:spPr>
          <a:xfrm>
            <a:off x="4965700" y="1725400"/>
            <a:ext cx="191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 education program 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for Trainees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7351425" y="1725400"/>
            <a:ext cx="131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Mentorship</a:t>
            </a:r>
            <a:endParaRPr sz="10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program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473650" y="3002821"/>
            <a:ext cx="191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for learning on </a:t>
            </a: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external platforms and obtaining certifications</a:t>
            </a: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e.g. Udemy for Business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2622425" y="3002821"/>
            <a:ext cx="191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Educational</a:t>
            </a:r>
            <a:endParaRPr sz="10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platform </a:t>
            </a:r>
            <a:b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(Percipio,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GlobeSmart)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42"/>
          <p:cNvSpPr txBox="1"/>
          <p:nvPr/>
        </p:nvSpPr>
        <p:spPr>
          <a:xfrm>
            <a:off x="4965700" y="3002821"/>
            <a:ext cx="191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</a:t>
            </a:r>
            <a:endParaRPr sz="10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organization of technological training events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42"/>
          <p:cNvSpPr txBox="1"/>
          <p:nvPr/>
        </p:nvSpPr>
        <p:spPr>
          <a:xfrm>
            <a:off x="7351425" y="3002821"/>
            <a:ext cx="131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Various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courses</a:t>
            </a:r>
            <a:endParaRPr sz="10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42"/>
          <p:cNvSpPr txBox="1"/>
          <p:nvPr/>
        </p:nvSpPr>
        <p:spPr>
          <a:xfrm>
            <a:off x="1353275" y="4390899"/>
            <a:ext cx="191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</a:t>
            </a:r>
            <a:endParaRPr sz="10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trainers community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42"/>
          <p:cNvSpPr txBox="1"/>
          <p:nvPr/>
        </p:nvSpPr>
        <p:spPr>
          <a:xfrm>
            <a:off x="3502050" y="4390899"/>
            <a:ext cx="191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lectures</a:t>
            </a:r>
            <a:endParaRPr sz="1000">
              <a:solidFill>
                <a:srgbClr val="F1581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initiatives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42"/>
          <p:cNvSpPr txBox="1"/>
          <p:nvPr/>
        </p:nvSpPr>
        <p:spPr>
          <a:xfrm>
            <a:off x="6154525" y="4390899"/>
            <a:ext cx="191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58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 education programs: </a:t>
            </a:r>
            <a:r>
              <a:rPr lang="en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 skills, Leadership skills, Communication skills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0" y="590550"/>
            <a:ext cx="9144000" cy="5589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116900" y="623700"/>
            <a:ext cx="902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and Development</a:t>
            </a: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800" y="1116300"/>
            <a:ext cx="741852" cy="74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6656" y="1116300"/>
            <a:ext cx="741852" cy="74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2201" y="1207223"/>
            <a:ext cx="558901" cy="55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355" y="2294357"/>
            <a:ext cx="740740" cy="74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8251" y="2344600"/>
            <a:ext cx="640250" cy="6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1282" y="2294357"/>
            <a:ext cx="740740" cy="74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0909" y="1116300"/>
            <a:ext cx="740740" cy="74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40909" y="2294357"/>
            <a:ext cx="740740" cy="74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8851" y="3726360"/>
            <a:ext cx="740740" cy="74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87064" y="3726360"/>
            <a:ext cx="741852" cy="74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0105" y="3726360"/>
            <a:ext cx="740740" cy="740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/>
        </p:nvSpPr>
        <p:spPr>
          <a:xfrm>
            <a:off x="1580663" y="2294575"/>
            <a:ext cx="131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 Development Plan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4211638" y="2294575"/>
            <a:ext cx="131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Annual </a:t>
            </a:r>
            <a:r>
              <a:rPr lang="en" sz="10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review</a:t>
            </a:r>
            <a:endParaRPr sz="1000">
              <a:solidFill>
                <a:srgbClr val="F370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6890225" y="2294575"/>
            <a:ext cx="131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Regular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 sessions</a:t>
            </a:r>
            <a:endParaRPr sz="1000">
              <a:solidFill>
                <a:srgbClr val="F370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1550050" y="3511700"/>
            <a:ext cx="131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Relocation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 opportunities within the company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4181025" y="3511700"/>
            <a:ext cx="131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Opportunity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" sz="10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rotate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 to a different project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3316450" y="1429700"/>
            <a:ext cx="2214900" cy="43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Growth</a:t>
            </a:r>
            <a:endParaRPr b="1" sz="1600">
              <a:solidFill>
                <a:srgbClr val="F370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0" y="590550"/>
            <a:ext cx="9144000" cy="5589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116900" y="623700"/>
            <a:ext cx="902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growth and development</a:t>
            </a:r>
            <a:endParaRPr/>
          </a:p>
        </p:txBody>
      </p:sp>
      <p:pic>
        <p:nvPicPr>
          <p:cNvPr id="284" name="Google Shape;2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700" y="3487993"/>
            <a:ext cx="646500" cy="64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1550" y="3488007"/>
            <a:ext cx="646500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4950" y="2252710"/>
            <a:ext cx="576724" cy="57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700" y="2217870"/>
            <a:ext cx="646500" cy="64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8500" y="2217874"/>
            <a:ext cx="646500" cy="64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3"/>
          <p:cNvSpPr txBox="1"/>
          <p:nvPr/>
        </p:nvSpPr>
        <p:spPr>
          <a:xfrm>
            <a:off x="6890225" y="3511700"/>
            <a:ext cx="170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Regular 1x1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70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meetings with an HR Business Partner</a:t>
            </a:r>
            <a:endParaRPr sz="1000">
              <a:solidFill>
                <a:srgbClr val="F370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0" name="Google Shape;290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3726" y="3487515"/>
            <a:ext cx="646500" cy="647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/>
          <p:nvPr/>
        </p:nvSpPr>
        <p:spPr>
          <a:xfrm>
            <a:off x="133375" y="1149450"/>
            <a:ext cx="27930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Corporate and office parties (e.g. Carnival Party, Summer Party, Children Day)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Fresh fruits in our office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Paid annual leave of at least 20 working days and at most 28 working days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44"/>
          <p:cNvSpPr txBox="1"/>
          <p:nvPr/>
        </p:nvSpPr>
        <p:spPr>
          <a:xfrm>
            <a:off x="3038000" y="1149450"/>
            <a:ext cx="2754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Increased tax deductible costs for author's work under an employment contract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Secured bike parking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Discounts in selected shops/services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Google Shape;298;p44"/>
          <p:cNvSpPr txBox="1"/>
          <p:nvPr/>
        </p:nvSpPr>
        <p:spPr>
          <a:xfrm>
            <a:off x="5942600" y="1149450"/>
            <a:ext cx="2793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Christmas bonus, holiday pay and childcare allowance and an annual child award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Project 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bonuses 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for top performer, 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Referral 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and Mentoring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b="0" l="67531" r="0" t="0"/>
          <a:stretch/>
        </p:blipFill>
        <p:spPr>
          <a:xfrm>
            <a:off x="5854974" y="5521775"/>
            <a:ext cx="2793001" cy="12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 rotWithShape="1">
          <a:blip r:embed="rId4">
            <a:alphaModFix/>
          </a:blip>
          <a:srcRect b="11180" l="0" r="0" t="11180"/>
          <a:stretch/>
        </p:blipFill>
        <p:spPr>
          <a:xfrm>
            <a:off x="128425" y="3765588"/>
            <a:ext cx="2793001" cy="12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/>
          <p:cNvPicPr preferRelativeResize="0"/>
          <p:nvPr/>
        </p:nvPicPr>
        <p:blipFill rotWithShape="1">
          <a:blip r:embed="rId5">
            <a:alphaModFix/>
          </a:blip>
          <a:srcRect b="0" l="0" r="0" t="32989"/>
          <a:stretch/>
        </p:blipFill>
        <p:spPr>
          <a:xfrm>
            <a:off x="3037975" y="3765588"/>
            <a:ext cx="2793001" cy="124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4"/>
          <p:cNvPicPr preferRelativeResize="0"/>
          <p:nvPr/>
        </p:nvPicPr>
        <p:blipFill rotWithShape="1">
          <a:blip r:embed="rId6">
            <a:alphaModFix/>
          </a:blip>
          <a:srcRect b="16102" l="0" r="0" t="16096"/>
          <a:stretch/>
        </p:blipFill>
        <p:spPr>
          <a:xfrm>
            <a:off x="5947525" y="3765588"/>
            <a:ext cx="2793001" cy="124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4"/>
          <p:cNvPicPr preferRelativeResize="0"/>
          <p:nvPr/>
        </p:nvPicPr>
        <p:blipFill rotWithShape="1">
          <a:blip r:embed="rId7">
            <a:alphaModFix/>
          </a:blip>
          <a:srcRect b="16834" l="0" r="0" t="16834"/>
          <a:stretch/>
        </p:blipFill>
        <p:spPr>
          <a:xfrm>
            <a:off x="133350" y="2397763"/>
            <a:ext cx="2793001" cy="12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4"/>
          <p:cNvPicPr preferRelativeResize="0"/>
          <p:nvPr/>
        </p:nvPicPr>
        <p:blipFill rotWithShape="1">
          <a:blip r:embed="rId8">
            <a:alphaModFix/>
          </a:blip>
          <a:srcRect b="11532" l="0" r="0" t="21456"/>
          <a:stretch/>
        </p:blipFill>
        <p:spPr>
          <a:xfrm>
            <a:off x="5942587" y="2397763"/>
            <a:ext cx="2793001" cy="124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4"/>
          <p:cNvPicPr preferRelativeResize="0"/>
          <p:nvPr/>
        </p:nvPicPr>
        <p:blipFill rotWithShape="1">
          <a:blip r:embed="rId9">
            <a:alphaModFix/>
          </a:blip>
          <a:srcRect b="16491" l="0" r="0" t="16498"/>
          <a:stretch/>
        </p:blipFill>
        <p:spPr>
          <a:xfrm>
            <a:off x="3037975" y="2404794"/>
            <a:ext cx="2793001" cy="124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 txBox="1"/>
          <p:nvPr/>
        </p:nvSpPr>
        <p:spPr>
          <a:xfrm>
            <a:off x="0" y="590550"/>
            <a:ext cx="9144000" cy="5589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116900" y="623700"/>
            <a:ext cx="902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even more benefits here: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/>
        </p:nvSpPr>
        <p:spPr>
          <a:xfrm>
            <a:off x="476250" y="2362200"/>
            <a:ext cx="28764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Char char="●"/>
            </a:pPr>
            <a:r>
              <a:rPr b="1" lang="en" sz="10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Zagreb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Ulica Grada Vukovara 284, 10000 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1050">
                <a:solidFill>
                  <a:srgbClr val="F37037"/>
                </a:solidFill>
                <a:highlight>
                  <a:schemeClr val="lt1"/>
                </a:highlight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Show on map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476250" y="1754700"/>
            <a:ext cx="20745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370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Office address</a:t>
            </a:r>
            <a:endParaRPr b="1" sz="1600">
              <a:solidFill>
                <a:srgbClr val="F370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5" name="Google Shape;315;p45"/>
          <p:cNvPicPr preferRelativeResize="0"/>
          <p:nvPr/>
        </p:nvPicPr>
        <p:blipFill rotWithShape="1">
          <a:blip r:embed="rId4">
            <a:alphaModFix/>
          </a:blip>
          <a:srcRect b="0" l="7862" r="7862" t="0"/>
          <a:stretch/>
        </p:blipFill>
        <p:spPr>
          <a:xfrm>
            <a:off x="6517163" y="3297543"/>
            <a:ext cx="2158863" cy="171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5"/>
          <p:cNvPicPr preferRelativeResize="0"/>
          <p:nvPr/>
        </p:nvPicPr>
        <p:blipFill rotWithShape="1">
          <a:blip r:embed="rId5">
            <a:alphaModFix/>
          </a:blip>
          <a:srcRect b="0" l="7555" r="7555" t="0"/>
          <a:stretch/>
        </p:blipFill>
        <p:spPr>
          <a:xfrm>
            <a:off x="4251850" y="3297543"/>
            <a:ext cx="2158863" cy="1714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5"/>
          <p:cNvPicPr preferRelativeResize="0"/>
          <p:nvPr/>
        </p:nvPicPr>
        <p:blipFill rotWithShape="1">
          <a:blip r:embed="rId6">
            <a:alphaModFix/>
          </a:blip>
          <a:srcRect b="0" l="15130" r="906" t="0"/>
          <a:stretch/>
        </p:blipFill>
        <p:spPr>
          <a:xfrm>
            <a:off x="6517163" y="1495291"/>
            <a:ext cx="2158863" cy="171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5"/>
          <p:cNvPicPr preferRelativeResize="0"/>
          <p:nvPr/>
        </p:nvPicPr>
        <p:blipFill rotWithShape="1">
          <a:blip r:embed="rId7">
            <a:alphaModFix/>
          </a:blip>
          <a:srcRect b="0" l="10050" r="5986" t="0"/>
          <a:stretch/>
        </p:blipFill>
        <p:spPr>
          <a:xfrm>
            <a:off x="4251850" y="1469700"/>
            <a:ext cx="2158863" cy="171495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5"/>
          <p:cNvSpPr txBox="1"/>
          <p:nvPr/>
        </p:nvSpPr>
        <p:spPr>
          <a:xfrm>
            <a:off x="0" y="590550"/>
            <a:ext cx="9144000" cy="800400"/>
          </a:xfrm>
          <a:prstGeom prst="rect">
            <a:avLst/>
          </a:prstGeom>
          <a:solidFill>
            <a:srgbClr val="F370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45"/>
          <p:cNvSpPr txBox="1"/>
          <p:nvPr/>
        </p:nvSpPr>
        <p:spPr>
          <a:xfrm>
            <a:off x="116900" y="623700"/>
            <a:ext cx="902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great offices and comfortable remote/hybrid formats of cooperation are waiting for you!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